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3"/>
  </p:sldMasterIdLst>
  <p:sldIdLst>
    <p:sldId id="256" r:id="rId4"/>
    <p:sldId id="273" r:id="rId5"/>
    <p:sldId id="291" r:id="rId6"/>
    <p:sldId id="292" r:id="rId7"/>
    <p:sldId id="293" r:id="rId8"/>
    <p:sldId id="294" r:id="rId9"/>
    <p:sldId id="295" r:id="rId10"/>
    <p:sldId id="276" r:id="rId11"/>
    <p:sldId id="278" r:id="rId12"/>
  </p:sldIdLst>
  <p:sldSz cx="12168188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14F"/>
    <a:srgbClr val="2B4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024" y="1122363"/>
            <a:ext cx="9126141" cy="2387600"/>
          </a:xfrm>
        </p:spPr>
        <p:txBody>
          <a:bodyPr anchor="b"/>
          <a:lstStyle>
            <a:lvl1pPr algn="ctr">
              <a:defRPr sz="59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024" y="3602038"/>
            <a:ext cx="9126141" cy="1655762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286" indent="0" algn="ctr">
              <a:buNone/>
              <a:defRPr sz="1996"/>
            </a:lvl2pPr>
            <a:lvl3pPr marL="912571" indent="0" algn="ctr">
              <a:buNone/>
              <a:defRPr sz="1796"/>
            </a:lvl3pPr>
            <a:lvl4pPr marL="1368857" indent="0" algn="ctr">
              <a:buNone/>
              <a:defRPr sz="1597"/>
            </a:lvl4pPr>
            <a:lvl5pPr marL="1825142" indent="0" algn="ctr">
              <a:buNone/>
              <a:defRPr sz="1597"/>
            </a:lvl5pPr>
            <a:lvl6pPr marL="2281428" indent="0" algn="ctr">
              <a:buNone/>
              <a:defRPr sz="1597"/>
            </a:lvl6pPr>
            <a:lvl7pPr marL="2737714" indent="0" algn="ctr">
              <a:buNone/>
              <a:defRPr sz="1597"/>
            </a:lvl7pPr>
            <a:lvl8pPr marL="3193999" indent="0" algn="ctr">
              <a:buNone/>
              <a:defRPr sz="1597"/>
            </a:lvl8pPr>
            <a:lvl9pPr marL="3650285" indent="0" algn="ctr">
              <a:buNone/>
              <a:defRPr sz="15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958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2794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859" y="365125"/>
            <a:ext cx="262376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563" y="365125"/>
            <a:ext cx="771919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070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631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25" y="1709739"/>
            <a:ext cx="10495062" cy="2852737"/>
          </a:xfrm>
        </p:spPr>
        <p:txBody>
          <a:bodyPr anchor="b"/>
          <a:lstStyle>
            <a:lvl1pPr>
              <a:defRPr sz="59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25" y="4589464"/>
            <a:ext cx="10495062" cy="1500187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286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57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3pPr>
            <a:lvl4pPr marL="13688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142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42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71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399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28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7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563" y="1825625"/>
            <a:ext cx="517148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0145" y="1825625"/>
            <a:ext cx="517148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458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365126"/>
            <a:ext cx="104950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49" y="1681163"/>
            <a:ext cx="5147713" cy="823912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149" y="2505075"/>
            <a:ext cx="514771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0145" y="1681163"/>
            <a:ext cx="5173065" cy="823912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0145" y="2505075"/>
            <a:ext cx="51730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7765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098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991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57200"/>
            <a:ext cx="3924557" cy="1600200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065" y="987426"/>
            <a:ext cx="6160145" cy="4873625"/>
          </a:xfrm>
        </p:spPr>
        <p:txBody>
          <a:bodyPr/>
          <a:lstStyle>
            <a:lvl1pPr>
              <a:defRPr sz="3194"/>
            </a:lvl1pPr>
            <a:lvl2pPr>
              <a:defRPr sz="2794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057400"/>
            <a:ext cx="3924557" cy="3811588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662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57200"/>
            <a:ext cx="3924557" cy="1600200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3065" y="987426"/>
            <a:ext cx="6160145" cy="4873625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286" indent="0">
              <a:buNone/>
              <a:defRPr sz="2794"/>
            </a:lvl2pPr>
            <a:lvl3pPr marL="912571" indent="0">
              <a:buNone/>
              <a:defRPr sz="2395"/>
            </a:lvl3pPr>
            <a:lvl4pPr marL="1368857" indent="0">
              <a:buNone/>
              <a:defRPr sz="1996"/>
            </a:lvl4pPr>
            <a:lvl5pPr marL="1825142" indent="0">
              <a:buNone/>
              <a:defRPr sz="1996"/>
            </a:lvl5pPr>
            <a:lvl6pPr marL="2281428" indent="0">
              <a:buNone/>
              <a:defRPr sz="1996"/>
            </a:lvl6pPr>
            <a:lvl7pPr marL="2737714" indent="0">
              <a:buNone/>
              <a:defRPr sz="1996"/>
            </a:lvl7pPr>
            <a:lvl8pPr marL="3193999" indent="0">
              <a:buNone/>
              <a:defRPr sz="1996"/>
            </a:lvl8pPr>
            <a:lvl9pPr marL="3650285" indent="0">
              <a:buNone/>
              <a:defRPr sz="19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057400"/>
            <a:ext cx="3924557" cy="3811588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665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65126"/>
            <a:ext cx="104950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25625"/>
            <a:ext cx="104950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356351"/>
            <a:ext cx="27378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6E067-960A-46D0-A807-F5815B461A49}" type="datetimeFigureOut">
              <a:rPr lang="es-CO" smtClean="0"/>
              <a:t>16/09/2024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356351"/>
            <a:ext cx="4106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356351"/>
            <a:ext cx="27378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A4057-F341-461F-A9EE-CA234486C944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58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2571" rtl="0" eaLnBrk="1" latinLnBrk="0" hangingPunct="1">
        <a:lnSpc>
          <a:spcPct val="90000"/>
        </a:lnSpc>
        <a:spcBef>
          <a:spcPct val="0"/>
        </a:spcBef>
        <a:buNone/>
        <a:defRPr sz="43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43" indent="-228143" algn="l" defTabSz="912571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4" kern="1200">
          <a:solidFill>
            <a:schemeClr val="tx1"/>
          </a:solidFill>
          <a:latin typeface="+mn-lt"/>
          <a:ea typeface="+mn-ea"/>
          <a:cs typeface="+mn-cs"/>
        </a:defRPr>
      </a:lvl1pPr>
      <a:lvl2pPr marL="684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140714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000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2053285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509571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6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422142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286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2571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7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2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8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3999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5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7">
            <a:extLst>
              <a:ext uri="{FF2B5EF4-FFF2-40B4-BE49-F238E27FC236}">
                <a16:creationId xmlns:a16="http://schemas.microsoft.com/office/drawing/2014/main" id="{CA4BD6EE-7B51-447C-AAB3-028B7A3E5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651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D410EE-BD6D-47A3-B0A6-B6651526C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450" y="433387"/>
            <a:ext cx="10856649" cy="3365646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208 de la OIT sobre </a:t>
            </a:r>
            <a:r>
              <a:rPr lang="en-GB" sz="3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</a:t>
            </a:r>
            <a: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3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aprendizajes</a:t>
            </a:r>
            <a: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3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calidad</a:t>
            </a:r>
            <a: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b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b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br>
              <a:rPr lang="en-GB" sz="3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n-GB" sz="28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rectores</a:t>
            </a:r>
            <a:r>
              <a:rPr lang="en-GB" sz="2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ideas </a:t>
            </a:r>
            <a:r>
              <a:rPr lang="en-GB" sz="28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fuerza</a:t>
            </a:r>
            <a:r>
              <a:rPr lang="en-GB" sz="2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GB" sz="28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oportunidades</a:t>
            </a:r>
            <a:r>
              <a:rPr lang="en-GB" sz="2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</a:t>
            </a:r>
            <a:r>
              <a:rPr lang="en-GB" sz="28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implicancias</a:t>
            </a:r>
            <a:r>
              <a:rPr lang="en-GB" sz="28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b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para Paraguay. </a:t>
            </a:r>
            <a:endParaRPr lang="en-GB" sz="28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52FA689-E3C6-42B9-8DDD-C37694398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451" y="4264579"/>
            <a:ext cx="5398322" cy="1845282"/>
          </a:xfrm>
        </p:spPr>
        <p:txBody>
          <a:bodyPr>
            <a:normAutofit/>
          </a:bodyPr>
          <a:lstStyle/>
          <a:p>
            <a:pPr algn="l"/>
            <a:endParaRPr lang="en-GB" dirty="0"/>
          </a:p>
          <a:p>
            <a:pPr algn="l"/>
            <a:r>
              <a:rPr lang="en-GB" b="1" dirty="0"/>
              <a:t>Taller </a:t>
            </a:r>
            <a:r>
              <a:rPr lang="en-GB" b="1" dirty="0" err="1"/>
              <a:t>organizado</a:t>
            </a:r>
            <a:r>
              <a:rPr lang="en-GB" b="1" dirty="0"/>
              <a:t> </a:t>
            </a:r>
            <a:r>
              <a:rPr lang="en-GB" b="1" dirty="0" err="1"/>
              <a:t>por</a:t>
            </a:r>
            <a:r>
              <a:rPr lang="en-GB" b="1" dirty="0"/>
              <a:t> SINAFOCAL </a:t>
            </a:r>
          </a:p>
          <a:p>
            <a:pPr algn="l"/>
            <a:r>
              <a:rPr lang="en-GB" b="1" dirty="0"/>
              <a:t>Asunción, 17 </a:t>
            </a:r>
            <a:r>
              <a:rPr lang="en-GB" b="1" dirty="0" err="1"/>
              <a:t>setiembre</a:t>
            </a:r>
            <a:r>
              <a:rPr lang="en-GB" b="1" dirty="0"/>
              <a:t> de 2024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6B5FF7CD-712E-4187-BFF5-B192FFB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6562" y="4005089"/>
            <a:ext cx="4334917" cy="18288"/>
          </a:xfrm>
          <a:custGeom>
            <a:avLst/>
            <a:gdLst>
              <a:gd name="connsiteX0" fmla="*/ 0 w 4334917"/>
              <a:gd name="connsiteY0" fmla="*/ 0 h 18288"/>
              <a:gd name="connsiteX1" fmla="*/ 575925 w 4334917"/>
              <a:gd name="connsiteY1" fmla="*/ 0 h 18288"/>
              <a:gd name="connsiteX2" fmla="*/ 1065151 w 4334917"/>
              <a:gd name="connsiteY2" fmla="*/ 0 h 18288"/>
              <a:gd name="connsiteX3" fmla="*/ 1597727 w 4334917"/>
              <a:gd name="connsiteY3" fmla="*/ 0 h 18288"/>
              <a:gd name="connsiteX4" fmla="*/ 2260350 w 4334917"/>
              <a:gd name="connsiteY4" fmla="*/ 0 h 18288"/>
              <a:gd name="connsiteX5" fmla="*/ 2836274 w 4334917"/>
              <a:gd name="connsiteY5" fmla="*/ 0 h 18288"/>
              <a:gd name="connsiteX6" fmla="*/ 3368850 w 4334917"/>
              <a:gd name="connsiteY6" fmla="*/ 0 h 18288"/>
              <a:gd name="connsiteX7" fmla="*/ 4334917 w 4334917"/>
              <a:gd name="connsiteY7" fmla="*/ 0 h 18288"/>
              <a:gd name="connsiteX8" fmla="*/ 4334917 w 4334917"/>
              <a:gd name="connsiteY8" fmla="*/ 18288 h 18288"/>
              <a:gd name="connsiteX9" fmla="*/ 3715643 w 4334917"/>
              <a:gd name="connsiteY9" fmla="*/ 18288 h 18288"/>
              <a:gd name="connsiteX10" fmla="*/ 3183068 w 4334917"/>
              <a:gd name="connsiteY10" fmla="*/ 18288 h 18288"/>
              <a:gd name="connsiteX11" fmla="*/ 2477095 w 4334917"/>
              <a:gd name="connsiteY11" fmla="*/ 18288 h 18288"/>
              <a:gd name="connsiteX12" fmla="*/ 1901171 w 4334917"/>
              <a:gd name="connsiteY12" fmla="*/ 18288 h 18288"/>
              <a:gd name="connsiteX13" fmla="*/ 1411944 w 4334917"/>
              <a:gd name="connsiteY13" fmla="*/ 18288 h 18288"/>
              <a:gd name="connsiteX14" fmla="*/ 749321 w 4334917"/>
              <a:gd name="connsiteY14" fmla="*/ 18288 h 18288"/>
              <a:gd name="connsiteX15" fmla="*/ 0 w 4334917"/>
              <a:gd name="connsiteY15" fmla="*/ 18288 h 18288"/>
              <a:gd name="connsiteX16" fmla="*/ 0 w 4334917"/>
              <a:gd name="connsiteY16" fmla="*/ 0 h 18288"/>
              <a:gd name="connsiteX0" fmla="*/ 0 w 4334917"/>
              <a:gd name="connsiteY0" fmla="*/ 0 h 18288"/>
              <a:gd name="connsiteX1" fmla="*/ 575925 w 4334917"/>
              <a:gd name="connsiteY1" fmla="*/ 0 h 18288"/>
              <a:gd name="connsiteX2" fmla="*/ 1065151 w 4334917"/>
              <a:gd name="connsiteY2" fmla="*/ 0 h 18288"/>
              <a:gd name="connsiteX3" fmla="*/ 1771123 w 4334917"/>
              <a:gd name="connsiteY3" fmla="*/ 0 h 18288"/>
              <a:gd name="connsiteX4" fmla="*/ 2347048 w 4334917"/>
              <a:gd name="connsiteY4" fmla="*/ 0 h 18288"/>
              <a:gd name="connsiteX5" fmla="*/ 2922973 w 4334917"/>
              <a:gd name="connsiteY5" fmla="*/ 0 h 18288"/>
              <a:gd name="connsiteX6" fmla="*/ 3628945 w 4334917"/>
              <a:gd name="connsiteY6" fmla="*/ 0 h 18288"/>
              <a:gd name="connsiteX7" fmla="*/ 4334917 w 4334917"/>
              <a:gd name="connsiteY7" fmla="*/ 0 h 18288"/>
              <a:gd name="connsiteX8" fmla="*/ 4334917 w 4334917"/>
              <a:gd name="connsiteY8" fmla="*/ 18288 h 18288"/>
              <a:gd name="connsiteX9" fmla="*/ 3802341 w 4334917"/>
              <a:gd name="connsiteY9" fmla="*/ 18288 h 18288"/>
              <a:gd name="connsiteX10" fmla="*/ 3183068 w 4334917"/>
              <a:gd name="connsiteY10" fmla="*/ 18288 h 18288"/>
              <a:gd name="connsiteX11" fmla="*/ 2563794 w 4334917"/>
              <a:gd name="connsiteY11" fmla="*/ 18288 h 18288"/>
              <a:gd name="connsiteX12" fmla="*/ 1987869 w 4334917"/>
              <a:gd name="connsiteY12" fmla="*/ 18288 h 18288"/>
              <a:gd name="connsiteX13" fmla="*/ 1281897 w 4334917"/>
              <a:gd name="connsiteY13" fmla="*/ 18288 h 18288"/>
              <a:gd name="connsiteX14" fmla="*/ 575925 w 4334917"/>
              <a:gd name="connsiteY14" fmla="*/ 18288 h 18288"/>
              <a:gd name="connsiteX15" fmla="*/ 0 w 4334917"/>
              <a:gd name="connsiteY15" fmla="*/ 18288 h 18288"/>
              <a:gd name="connsiteX16" fmla="*/ 0 w 4334917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34917" h="18288" fill="none" extrusionOk="0">
                <a:moveTo>
                  <a:pt x="0" y="0"/>
                </a:moveTo>
                <a:cubicBezTo>
                  <a:pt x="212151" y="31141"/>
                  <a:pt x="420865" y="-1529"/>
                  <a:pt x="575925" y="0"/>
                </a:cubicBezTo>
                <a:cubicBezTo>
                  <a:pt x="750416" y="2398"/>
                  <a:pt x="922864" y="5043"/>
                  <a:pt x="1065151" y="0"/>
                </a:cubicBezTo>
                <a:cubicBezTo>
                  <a:pt x="1195354" y="11211"/>
                  <a:pt x="1457453" y="-6144"/>
                  <a:pt x="1597727" y="0"/>
                </a:cubicBezTo>
                <a:cubicBezTo>
                  <a:pt x="1724457" y="9989"/>
                  <a:pt x="2068234" y="-28955"/>
                  <a:pt x="2260350" y="0"/>
                </a:cubicBezTo>
                <a:cubicBezTo>
                  <a:pt x="2426106" y="33261"/>
                  <a:pt x="2624532" y="27117"/>
                  <a:pt x="2836274" y="0"/>
                </a:cubicBezTo>
                <a:cubicBezTo>
                  <a:pt x="3035174" y="5895"/>
                  <a:pt x="3183940" y="-17394"/>
                  <a:pt x="3368850" y="0"/>
                </a:cubicBezTo>
                <a:cubicBezTo>
                  <a:pt x="3573860" y="15151"/>
                  <a:pt x="4046924" y="-33776"/>
                  <a:pt x="4334917" y="0"/>
                </a:cubicBezTo>
                <a:cubicBezTo>
                  <a:pt x="4335819" y="7746"/>
                  <a:pt x="4334342" y="10944"/>
                  <a:pt x="4334917" y="18288"/>
                </a:cubicBezTo>
                <a:cubicBezTo>
                  <a:pt x="4091717" y="8728"/>
                  <a:pt x="3950112" y="7740"/>
                  <a:pt x="3715643" y="18288"/>
                </a:cubicBezTo>
                <a:cubicBezTo>
                  <a:pt x="3483428" y="13232"/>
                  <a:pt x="3383648" y="14464"/>
                  <a:pt x="3183068" y="18288"/>
                </a:cubicBezTo>
                <a:cubicBezTo>
                  <a:pt x="2979008" y="6355"/>
                  <a:pt x="2646769" y="-28287"/>
                  <a:pt x="2477095" y="18288"/>
                </a:cubicBezTo>
                <a:cubicBezTo>
                  <a:pt x="2316671" y="54186"/>
                  <a:pt x="2194119" y="55071"/>
                  <a:pt x="1901171" y="18288"/>
                </a:cubicBezTo>
                <a:cubicBezTo>
                  <a:pt x="1616450" y="-3142"/>
                  <a:pt x="1625787" y="-3107"/>
                  <a:pt x="1411944" y="18288"/>
                </a:cubicBezTo>
                <a:cubicBezTo>
                  <a:pt x="1214233" y="46649"/>
                  <a:pt x="973962" y="-8355"/>
                  <a:pt x="749321" y="18288"/>
                </a:cubicBezTo>
                <a:cubicBezTo>
                  <a:pt x="518668" y="4107"/>
                  <a:pt x="339632" y="3664"/>
                  <a:pt x="0" y="18288"/>
                </a:cubicBezTo>
                <a:cubicBezTo>
                  <a:pt x="239" y="14000"/>
                  <a:pt x="-609" y="6462"/>
                  <a:pt x="0" y="0"/>
                </a:cubicBezTo>
                <a:close/>
              </a:path>
              <a:path w="4334917" h="18288" stroke="0" extrusionOk="0">
                <a:moveTo>
                  <a:pt x="0" y="0"/>
                </a:moveTo>
                <a:cubicBezTo>
                  <a:pt x="238290" y="-11902"/>
                  <a:pt x="367048" y="-7423"/>
                  <a:pt x="575925" y="0"/>
                </a:cubicBezTo>
                <a:cubicBezTo>
                  <a:pt x="744113" y="-6929"/>
                  <a:pt x="975622" y="-5045"/>
                  <a:pt x="1065151" y="0"/>
                </a:cubicBezTo>
                <a:cubicBezTo>
                  <a:pt x="1217597" y="-29151"/>
                  <a:pt x="1503667" y="-32113"/>
                  <a:pt x="1771123" y="0"/>
                </a:cubicBezTo>
                <a:cubicBezTo>
                  <a:pt x="2030900" y="24989"/>
                  <a:pt x="2126529" y="21386"/>
                  <a:pt x="2347048" y="0"/>
                </a:cubicBezTo>
                <a:cubicBezTo>
                  <a:pt x="2549369" y="-28368"/>
                  <a:pt x="2739962" y="-11163"/>
                  <a:pt x="2922973" y="0"/>
                </a:cubicBezTo>
                <a:cubicBezTo>
                  <a:pt x="3142177" y="6784"/>
                  <a:pt x="3385751" y="-2804"/>
                  <a:pt x="3628945" y="0"/>
                </a:cubicBezTo>
                <a:cubicBezTo>
                  <a:pt x="3856248" y="14865"/>
                  <a:pt x="4143499" y="-36153"/>
                  <a:pt x="4334917" y="0"/>
                </a:cubicBezTo>
                <a:cubicBezTo>
                  <a:pt x="4334058" y="5160"/>
                  <a:pt x="4335832" y="13769"/>
                  <a:pt x="4334917" y="18288"/>
                </a:cubicBezTo>
                <a:cubicBezTo>
                  <a:pt x="4064765" y="581"/>
                  <a:pt x="3938104" y="13858"/>
                  <a:pt x="3802341" y="18288"/>
                </a:cubicBezTo>
                <a:cubicBezTo>
                  <a:pt x="3694327" y="-7006"/>
                  <a:pt x="3504710" y="-823"/>
                  <a:pt x="3183068" y="18288"/>
                </a:cubicBezTo>
                <a:cubicBezTo>
                  <a:pt x="2921595" y="20203"/>
                  <a:pt x="2861831" y="19638"/>
                  <a:pt x="2563794" y="18288"/>
                </a:cubicBezTo>
                <a:cubicBezTo>
                  <a:pt x="2264302" y="27951"/>
                  <a:pt x="2120925" y="-6561"/>
                  <a:pt x="1987869" y="18288"/>
                </a:cubicBezTo>
                <a:cubicBezTo>
                  <a:pt x="1857416" y="44667"/>
                  <a:pt x="1449338" y="56119"/>
                  <a:pt x="1281897" y="18288"/>
                </a:cubicBezTo>
                <a:cubicBezTo>
                  <a:pt x="1035557" y="4767"/>
                  <a:pt x="873142" y="-30596"/>
                  <a:pt x="575925" y="18288"/>
                </a:cubicBezTo>
                <a:cubicBezTo>
                  <a:pt x="264104" y="27993"/>
                  <a:pt x="190238" y="39244"/>
                  <a:pt x="0" y="18288"/>
                </a:cubicBezTo>
                <a:cubicBezTo>
                  <a:pt x="-82" y="13007"/>
                  <a:pt x="1758" y="5782"/>
                  <a:pt x="0" y="0"/>
                </a:cubicBezTo>
                <a:close/>
              </a:path>
              <a:path w="4334917" h="18288" fill="none" stroke="0" extrusionOk="0">
                <a:moveTo>
                  <a:pt x="0" y="0"/>
                </a:moveTo>
                <a:cubicBezTo>
                  <a:pt x="187578" y="-19801"/>
                  <a:pt x="376681" y="22002"/>
                  <a:pt x="575925" y="0"/>
                </a:cubicBezTo>
                <a:cubicBezTo>
                  <a:pt x="791759" y="-11311"/>
                  <a:pt x="939487" y="4089"/>
                  <a:pt x="1065151" y="0"/>
                </a:cubicBezTo>
                <a:cubicBezTo>
                  <a:pt x="1172837" y="10504"/>
                  <a:pt x="1469545" y="-2086"/>
                  <a:pt x="1597727" y="0"/>
                </a:cubicBezTo>
                <a:cubicBezTo>
                  <a:pt x="1715321" y="8970"/>
                  <a:pt x="2121482" y="-17652"/>
                  <a:pt x="2260350" y="0"/>
                </a:cubicBezTo>
                <a:cubicBezTo>
                  <a:pt x="2461501" y="32109"/>
                  <a:pt x="2639893" y="-11366"/>
                  <a:pt x="2836274" y="0"/>
                </a:cubicBezTo>
                <a:cubicBezTo>
                  <a:pt x="3025038" y="-7967"/>
                  <a:pt x="3175474" y="9690"/>
                  <a:pt x="3368850" y="0"/>
                </a:cubicBezTo>
                <a:cubicBezTo>
                  <a:pt x="3544536" y="-1399"/>
                  <a:pt x="4020634" y="57394"/>
                  <a:pt x="4334917" y="0"/>
                </a:cubicBezTo>
                <a:cubicBezTo>
                  <a:pt x="4335443" y="7501"/>
                  <a:pt x="4335340" y="10929"/>
                  <a:pt x="4334917" y="18288"/>
                </a:cubicBezTo>
                <a:cubicBezTo>
                  <a:pt x="4064260" y="-13006"/>
                  <a:pt x="3959446" y="23688"/>
                  <a:pt x="3715643" y="18288"/>
                </a:cubicBezTo>
                <a:cubicBezTo>
                  <a:pt x="3481812" y="23863"/>
                  <a:pt x="3377154" y="29501"/>
                  <a:pt x="3183068" y="18288"/>
                </a:cubicBezTo>
                <a:cubicBezTo>
                  <a:pt x="2992772" y="15657"/>
                  <a:pt x="2636920" y="-11661"/>
                  <a:pt x="2477095" y="18288"/>
                </a:cubicBezTo>
                <a:cubicBezTo>
                  <a:pt x="2334920" y="39387"/>
                  <a:pt x="2190098" y="30683"/>
                  <a:pt x="1901171" y="18288"/>
                </a:cubicBezTo>
                <a:cubicBezTo>
                  <a:pt x="1613266" y="-2537"/>
                  <a:pt x="1625792" y="-5676"/>
                  <a:pt x="1411944" y="18288"/>
                </a:cubicBezTo>
                <a:cubicBezTo>
                  <a:pt x="1176519" y="40364"/>
                  <a:pt x="978453" y="16177"/>
                  <a:pt x="749321" y="18288"/>
                </a:cubicBezTo>
                <a:cubicBezTo>
                  <a:pt x="514924" y="-34380"/>
                  <a:pt x="309136" y="-443"/>
                  <a:pt x="0" y="18288"/>
                </a:cubicBezTo>
                <a:cubicBezTo>
                  <a:pt x="-1033" y="13994"/>
                  <a:pt x="19" y="683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34917"/>
                      <a:gd name="connsiteY0" fmla="*/ 0 h 18288"/>
                      <a:gd name="connsiteX1" fmla="*/ 575925 w 4334917"/>
                      <a:gd name="connsiteY1" fmla="*/ 0 h 18288"/>
                      <a:gd name="connsiteX2" fmla="*/ 1065151 w 4334917"/>
                      <a:gd name="connsiteY2" fmla="*/ 0 h 18288"/>
                      <a:gd name="connsiteX3" fmla="*/ 1597727 w 4334917"/>
                      <a:gd name="connsiteY3" fmla="*/ 0 h 18288"/>
                      <a:gd name="connsiteX4" fmla="*/ 2260350 w 4334917"/>
                      <a:gd name="connsiteY4" fmla="*/ 0 h 18288"/>
                      <a:gd name="connsiteX5" fmla="*/ 2836274 w 4334917"/>
                      <a:gd name="connsiteY5" fmla="*/ 0 h 18288"/>
                      <a:gd name="connsiteX6" fmla="*/ 3368850 w 4334917"/>
                      <a:gd name="connsiteY6" fmla="*/ 0 h 18288"/>
                      <a:gd name="connsiteX7" fmla="*/ 4334917 w 4334917"/>
                      <a:gd name="connsiteY7" fmla="*/ 0 h 18288"/>
                      <a:gd name="connsiteX8" fmla="*/ 4334917 w 4334917"/>
                      <a:gd name="connsiteY8" fmla="*/ 18288 h 18288"/>
                      <a:gd name="connsiteX9" fmla="*/ 3715643 w 4334917"/>
                      <a:gd name="connsiteY9" fmla="*/ 18288 h 18288"/>
                      <a:gd name="connsiteX10" fmla="*/ 3183068 w 4334917"/>
                      <a:gd name="connsiteY10" fmla="*/ 18288 h 18288"/>
                      <a:gd name="connsiteX11" fmla="*/ 2477095 w 4334917"/>
                      <a:gd name="connsiteY11" fmla="*/ 18288 h 18288"/>
                      <a:gd name="connsiteX12" fmla="*/ 1901171 w 4334917"/>
                      <a:gd name="connsiteY12" fmla="*/ 18288 h 18288"/>
                      <a:gd name="connsiteX13" fmla="*/ 1411944 w 4334917"/>
                      <a:gd name="connsiteY13" fmla="*/ 18288 h 18288"/>
                      <a:gd name="connsiteX14" fmla="*/ 749321 w 4334917"/>
                      <a:gd name="connsiteY14" fmla="*/ 18288 h 18288"/>
                      <a:gd name="connsiteX15" fmla="*/ 0 w 4334917"/>
                      <a:gd name="connsiteY15" fmla="*/ 18288 h 18288"/>
                      <a:gd name="connsiteX16" fmla="*/ 0 w 4334917"/>
                      <a:gd name="connsiteY1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34917" h="18288" fill="none" extrusionOk="0">
                        <a:moveTo>
                          <a:pt x="0" y="0"/>
                        </a:moveTo>
                        <a:cubicBezTo>
                          <a:pt x="213618" y="-3739"/>
                          <a:pt x="388970" y="17390"/>
                          <a:pt x="575925" y="0"/>
                        </a:cubicBezTo>
                        <a:cubicBezTo>
                          <a:pt x="762881" y="-17390"/>
                          <a:pt x="942625" y="3989"/>
                          <a:pt x="1065151" y="0"/>
                        </a:cubicBezTo>
                        <a:cubicBezTo>
                          <a:pt x="1187677" y="-3989"/>
                          <a:pt x="1471632" y="-13621"/>
                          <a:pt x="1597727" y="0"/>
                        </a:cubicBezTo>
                        <a:cubicBezTo>
                          <a:pt x="1723822" y="13621"/>
                          <a:pt x="2101803" y="-27055"/>
                          <a:pt x="2260350" y="0"/>
                        </a:cubicBezTo>
                        <a:cubicBezTo>
                          <a:pt x="2418897" y="27055"/>
                          <a:pt x="2631677" y="5542"/>
                          <a:pt x="2836274" y="0"/>
                        </a:cubicBezTo>
                        <a:cubicBezTo>
                          <a:pt x="3040871" y="-5542"/>
                          <a:pt x="3192366" y="-6213"/>
                          <a:pt x="3368850" y="0"/>
                        </a:cubicBezTo>
                        <a:cubicBezTo>
                          <a:pt x="3545334" y="6213"/>
                          <a:pt x="4049392" y="17428"/>
                          <a:pt x="4334917" y="0"/>
                        </a:cubicBezTo>
                        <a:cubicBezTo>
                          <a:pt x="4335315" y="7429"/>
                          <a:pt x="4334897" y="10822"/>
                          <a:pt x="4334917" y="18288"/>
                        </a:cubicBezTo>
                        <a:cubicBezTo>
                          <a:pt x="4096990" y="-7712"/>
                          <a:pt x="3953679" y="18972"/>
                          <a:pt x="3715643" y="18288"/>
                        </a:cubicBezTo>
                        <a:cubicBezTo>
                          <a:pt x="3477607" y="17604"/>
                          <a:pt x="3376843" y="26278"/>
                          <a:pt x="3183068" y="18288"/>
                        </a:cubicBezTo>
                        <a:cubicBezTo>
                          <a:pt x="2989293" y="10298"/>
                          <a:pt x="2633777" y="-15512"/>
                          <a:pt x="2477095" y="18288"/>
                        </a:cubicBezTo>
                        <a:cubicBezTo>
                          <a:pt x="2320413" y="52088"/>
                          <a:pt x="2188278" y="39244"/>
                          <a:pt x="1901171" y="18288"/>
                        </a:cubicBezTo>
                        <a:cubicBezTo>
                          <a:pt x="1614064" y="-2668"/>
                          <a:pt x="1626368" y="-5279"/>
                          <a:pt x="1411944" y="18288"/>
                        </a:cubicBezTo>
                        <a:cubicBezTo>
                          <a:pt x="1197520" y="41855"/>
                          <a:pt x="986548" y="32678"/>
                          <a:pt x="749321" y="18288"/>
                        </a:cubicBezTo>
                        <a:cubicBezTo>
                          <a:pt x="512094" y="3898"/>
                          <a:pt x="326105" y="-10352"/>
                          <a:pt x="0" y="18288"/>
                        </a:cubicBezTo>
                        <a:cubicBezTo>
                          <a:pt x="-591" y="13205"/>
                          <a:pt x="-663" y="6329"/>
                          <a:pt x="0" y="0"/>
                        </a:cubicBezTo>
                        <a:close/>
                      </a:path>
                      <a:path w="4334917" h="18288" stroke="0" extrusionOk="0">
                        <a:moveTo>
                          <a:pt x="0" y="0"/>
                        </a:moveTo>
                        <a:cubicBezTo>
                          <a:pt x="230282" y="-19824"/>
                          <a:pt x="390544" y="23998"/>
                          <a:pt x="575925" y="0"/>
                        </a:cubicBezTo>
                        <a:cubicBezTo>
                          <a:pt x="761307" y="-23998"/>
                          <a:pt x="950091" y="-10775"/>
                          <a:pt x="1065151" y="0"/>
                        </a:cubicBezTo>
                        <a:cubicBezTo>
                          <a:pt x="1180211" y="10775"/>
                          <a:pt x="1508417" y="-23628"/>
                          <a:pt x="1771123" y="0"/>
                        </a:cubicBezTo>
                        <a:cubicBezTo>
                          <a:pt x="2033829" y="23628"/>
                          <a:pt x="2125530" y="6404"/>
                          <a:pt x="2347048" y="0"/>
                        </a:cubicBezTo>
                        <a:cubicBezTo>
                          <a:pt x="2568566" y="-6404"/>
                          <a:pt x="2718817" y="11717"/>
                          <a:pt x="2922973" y="0"/>
                        </a:cubicBezTo>
                        <a:cubicBezTo>
                          <a:pt x="3127129" y="-11717"/>
                          <a:pt x="3374124" y="-4797"/>
                          <a:pt x="3628945" y="0"/>
                        </a:cubicBezTo>
                        <a:cubicBezTo>
                          <a:pt x="3883766" y="4797"/>
                          <a:pt x="4144414" y="-4694"/>
                          <a:pt x="4334917" y="0"/>
                        </a:cubicBezTo>
                        <a:cubicBezTo>
                          <a:pt x="4334031" y="5429"/>
                          <a:pt x="4335738" y="14046"/>
                          <a:pt x="4334917" y="18288"/>
                        </a:cubicBezTo>
                        <a:cubicBezTo>
                          <a:pt x="4087344" y="-1182"/>
                          <a:pt x="3927859" y="29808"/>
                          <a:pt x="3802341" y="18288"/>
                        </a:cubicBezTo>
                        <a:cubicBezTo>
                          <a:pt x="3676823" y="6768"/>
                          <a:pt x="3447843" y="3590"/>
                          <a:pt x="3183068" y="18288"/>
                        </a:cubicBezTo>
                        <a:cubicBezTo>
                          <a:pt x="2918293" y="32986"/>
                          <a:pt x="2858706" y="31378"/>
                          <a:pt x="2563794" y="18288"/>
                        </a:cubicBezTo>
                        <a:cubicBezTo>
                          <a:pt x="2268882" y="5198"/>
                          <a:pt x="2123053" y="-4281"/>
                          <a:pt x="1987869" y="18288"/>
                        </a:cubicBezTo>
                        <a:cubicBezTo>
                          <a:pt x="1852685" y="40857"/>
                          <a:pt x="1496630" y="42897"/>
                          <a:pt x="1281897" y="18288"/>
                        </a:cubicBezTo>
                        <a:cubicBezTo>
                          <a:pt x="1067164" y="-6321"/>
                          <a:pt x="874029" y="13672"/>
                          <a:pt x="575925" y="18288"/>
                        </a:cubicBezTo>
                        <a:cubicBezTo>
                          <a:pt x="277821" y="22904"/>
                          <a:pt x="190806" y="30648"/>
                          <a:pt x="0" y="18288"/>
                        </a:cubicBezTo>
                        <a:cubicBezTo>
                          <a:pt x="668" y="13665"/>
                          <a:pt x="578" y="567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594B1A8-88F9-4E8F-A647-E1E71A822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0" y="4465906"/>
            <a:ext cx="2516354" cy="1428030"/>
          </a:xfrm>
          <a:prstGeom prst="rect">
            <a:avLst/>
          </a:prstGeom>
        </p:spPr>
      </p:pic>
      <p:pic>
        <p:nvPicPr>
          <p:cNvPr id="3" name="Picture 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F78F6A61-C8F9-230B-02DA-A299F69AE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14" y="4734046"/>
            <a:ext cx="3162512" cy="85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31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D0DB11A-1254-43D3-A329-E2E7F3946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482" y="-17930"/>
            <a:ext cx="5678123" cy="321896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C524458-632D-4272-9717-0342BDCA8C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B7E52E-1D27-4D24-8599-CF52084E97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0C2D6A2-BC9D-42A2-89A7-8016990FE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-10587"/>
            <a:ext cx="12168188" cy="68982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1DF021-215A-4D7B-8783-DF225D16D03C}"/>
              </a:ext>
            </a:extLst>
          </p:cNvPr>
          <p:cNvSpPr txBox="1">
            <a:spLocks/>
          </p:cNvSpPr>
          <p:nvPr/>
        </p:nvSpPr>
        <p:spPr>
          <a:xfrm>
            <a:off x="733897" y="2381777"/>
            <a:ext cx="8753003" cy="6281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257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8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061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OIT es la casa del </a:t>
            </a:r>
            <a:r>
              <a:rPr lang="en-GB" sz="4061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tripartismo</a:t>
            </a:r>
            <a:endParaRPr lang="en-GB" sz="4061" b="1" dirty="0">
              <a:solidFill>
                <a:srgbClr val="2B439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B14073A-4437-4C3A-B2C2-8FABBB00BDB2}"/>
              </a:ext>
            </a:extLst>
          </p:cNvPr>
          <p:cNvSpPr txBox="1">
            <a:spLocks/>
          </p:cNvSpPr>
          <p:nvPr/>
        </p:nvSpPr>
        <p:spPr>
          <a:xfrm>
            <a:off x="1190625" y="3279776"/>
            <a:ext cx="8858250" cy="238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2571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None/>
              <a:defRPr sz="23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286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9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571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7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8857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142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1428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7714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3999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0285" indent="0" algn="ctr" defTabSz="912571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¿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Qué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es y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cómo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se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aprueba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una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Organización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Internacional del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Trabajo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?</a:t>
            </a:r>
          </a:p>
          <a:p>
            <a:pPr algn="l"/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¿Para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qué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nos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sirve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?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959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1209675"/>
            <a:ext cx="11017466" cy="504825"/>
          </a:xfrm>
        </p:spPr>
        <p:txBody>
          <a:bodyPr>
            <a:noAutofit/>
          </a:bodyPr>
          <a:lstStyle/>
          <a:p>
            <a:pPr algn="l"/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ideas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fuerza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208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109" y="1952625"/>
            <a:ext cx="11017466" cy="4695825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100000"/>
              </a:lnSpc>
              <a:buFont typeface="+mj-lt"/>
              <a:buAutoNum type="arabicParenR"/>
            </a:pP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Articulación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coordinación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políticas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programas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FD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deben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estar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articulados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políticas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educación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formación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profesional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permanente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empleo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Cooperación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público-público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público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-privado.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7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1209675"/>
            <a:ext cx="11017466" cy="504825"/>
          </a:xfrm>
        </p:spPr>
        <p:txBody>
          <a:bodyPr>
            <a:noAutofit/>
          </a:bodyPr>
          <a:lstStyle/>
          <a:p>
            <a:pPr algn="l"/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ideas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fuerza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208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109" y="1952625"/>
            <a:ext cx="11017466" cy="469582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2)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Gobernanza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tripartita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diálogo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social</a:t>
            </a:r>
          </a:p>
          <a:p>
            <a:pPr algn="l">
              <a:lnSpc>
                <a:spcPct val="100000"/>
              </a:lnSpc>
            </a:pP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Autoridades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públicas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encargadas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regulación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con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representación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organizaciones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empleadores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de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trabajadores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24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miembros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deberían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aplicar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las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disposiciones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esta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consulta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 las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organizaciones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representativas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empleadores</a:t>
            </a:r>
            <a:r>
              <a:rPr lang="en-GB" sz="24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de </a:t>
            </a:r>
            <a:r>
              <a:rPr lang="en-GB" sz="24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trabajadores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24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 consulta con las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organizaciones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empleadores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de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trabajadores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elaborar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aplicar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estrategias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definir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objetivos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asignar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recursos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la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realización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calidad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84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1209675"/>
            <a:ext cx="11017466" cy="504825"/>
          </a:xfrm>
        </p:spPr>
        <p:txBody>
          <a:bodyPr>
            <a:noAutofit/>
          </a:bodyPr>
          <a:lstStyle/>
          <a:p>
            <a:pPr algn="l"/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ideas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fuerza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208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109" y="1952625"/>
            <a:ext cx="11017466" cy="469582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3)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Protección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aprendices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Respetar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promover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hacer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realidad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derechos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fundamentales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trabajo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relación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aprendices</a:t>
            </a:r>
            <a:r>
              <a:rPr lang="en-GB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buAutoNum type="alphaLcPeriod"/>
            </a:pP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Remuneración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otra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compensación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financiera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adecuada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que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podrán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ser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incrementales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función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las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adquisición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progresiva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competencias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</a:t>
            </a:r>
          </a:p>
          <a:p>
            <a:pPr marL="457200" indent="-457200" algn="l">
              <a:lnSpc>
                <a:spcPct val="100000"/>
              </a:lnSpc>
              <a:buAutoNum type="alphaLcPeriod"/>
            </a:pP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Extensión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horaria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</a:t>
            </a:r>
          </a:p>
          <a:p>
            <a:pPr marL="457200" indent="-457200" algn="l">
              <a:lnSpc>
                <a:spcPct val="100000"/>
              </a:lnSpc>
              <a:buAutoNum type="alphaLcPeriod"/>
            </a:pP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Derecho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vacaciones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remuneración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</a:t>
            </a:r>
          </a:p>
          <a:p>
            <a:pPr marL="457200" indent="-457200" algn="l">
              <a:lnSpc>
                <a:spcPct val="100000"/>
              </a:lnSpc>
              <a:buAutoNum type="alphaLcPeriod"/>
            </a:pP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Ausencia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por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enfermedad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</a:t>
            </a:r>
          </a:p>
          <a:p>
            <a:pPr marL="457200" indent="-457200" algn="l">
              <a:lnSpc>
                <a:spcPct val="100000"/>
              </a:lnSpc>
              <a:buAutoNum type="alphaLcPeriod"/>
            </a:pPr>
            <a:r>
              <a:rPr lang="en-GB" sz="1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Seguridad</a:t>
            </a:r>
            <a:r>
              <a:rPr lang="en-GB" sz="1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social. </a:t>
            </a:r>
          </a:p>
          <a:p>
            <a:pPr algn="l">
              <a:lnSpc>
                <a:spcPct val="100000"/>
              </a:lnSpc>
            </a:pP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Detalles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regulación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del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contrato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Diversidad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equidad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32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acceso</a:t>
            </a:r>
            <a:r>
              <a:rPr lang="en-GB" sz="32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32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44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1209675"/>
            <a:ext cx="11017466" cy="504825"/>
          </a:xfrm>
        </p:spPr>
        <p:txBody>
          <a:bodyPr>
            <a:noAutofit/>
          </a:bodyPr>
          <a:lstStyle/>
          <a:p>
            <a:pPr algn="l"/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ideas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fuerza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208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109" y="1952625"/>
            <a:ext cx="11017466" cy="469582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4) Calidad de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aprendizajes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Estándares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ocupacionales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generales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varias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dimensiones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Mejora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continua del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sistema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programas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Definición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del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nivel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educativo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formativo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FD.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Sistemas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GB" sz="28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información</a:t>
            </a:r>
            <a:r>
              <a:rPr lang="en-GB" sz="28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M&amp;E.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0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1209675"/>
            <a:ext cx="11017466" cy="504825"/>
          </a:xfrm>
        </p:spPr>
        <p:txBody>
          <a:bodyPr>
            <a:noAutofit/>
          </a:bodyPr>
          <a:lstStyle/>
          <a:p>
            <a:pPr algn="l"/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Principios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ideas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fuerza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GB" sz="28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Recomendación</a:t>
            </a:r>
            <a:r>
              <a:rPr lang="en-GB" sz="28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208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109" y="1952625"/>
            <a:ext cx="11017466" cy="469582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5)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Inclusión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equidad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acceso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diversidad</a:t>
            </a: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Tomar medidas para promover la igualdad, la diversidad y la inclusión social en los aprendizajes (grupos vulnerables).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Igualdade y equilibrio de género.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Promover activamente los programas de aprendizaje para adultos y personas con experiencia que deseen cambiar de sector o de ocupación, actualizar sus habilidades o aumentar su empleabilidad (</a:t>
            </a:r>
            <a:r>
              <a:rPr lang="es-AR" sz="2400" kern="100" dirty="0" err="1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parr</a:t>
            </a:r>
            <a:r>
              <a:rPr lang="es-AR" sz="24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23).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Aprendizaje en transición de la informalidad para la formalidad.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cuestión de los </a:t>
            </a:r>
            <a:r>
              <a:rPr lang="es-AR" sz="2400" kern="100" dirty="0" err="1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pre-aprendizajes</a:t>
            </a:r>
            <a:r>
              <a:rPr lang="es-AR" sz="2400" kern="100" dirty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r>
              <a:rPr lang="es-AR" sz="2800" kern="100" dirty="0">
                <a:solidFill>
                  <a:schemeClr val="accent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85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985522"/>
            <a:ext cx="10600904" cy="512672"/>
          </a:xfrm>
        </p:spPr>
        <p:txBody>
          <a:bodyPr>
            <a:noAutofit/>
          </a:bodyPr>
          <a:lstStyle/>
          <a:p>
            <a:pPr algn="l"/>
            <a:r>
              <a:rPr lang="en-GB" sz="3200" b="1" dirty="0" err="1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Implicancias</a:t>
            </a:r>
            <a:r>
              <a:rPr lang="en-GB" sz="3200" b="1" dirty="0">
                <a:solidFill>
                  <a:srgbClr val="2B439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Paraguay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1498194"/>
            <a:ext cx="11216640" cy="507825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Insumo para los actores del sistema para eventuales reformas y creación de un marco regulatorio específico y unificado sobre esta modalidad formativa, inspirado en los principios de la R208.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CO" sz="24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Reconocimiento de la articulación público-público y público-privado. Importancia capital del Consejo Nacional de Educación-Trabajo.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CO" sz="24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Paraguay tiene actualmente instaurado el </a:t>
            </a:r>
            <a:r>
              <a:rPr lang="es-CO" sz="2400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tripartismo</a:t>
            </a:r>
            <a:r>
              <a:rPr lang="es-CO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en la gobernanza del SINAFOCAL a través </a:t>
            </a:r>
            <a:r>
              <a:rPr lang="es-CO" sz="240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 Órgano </a:t>
            </a:r>
            <a:r>
              <a:rPr lang="es-CO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Rector.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CO" sz="24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FP (y la FD en particular) articulada con la educación formal, con mirada de inclusión social.</a:t>
            </a:r>
            <a:endParaRPr lang="en-GB" sz="2400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E706BC20-A636-49F8-8440-BCF3CB2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935" y="281546"/>
            <a:ext cx="3009672" cy="7942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340FB9-D29A-4AEA-A2C1-38A3096E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936" y="1520731"/>
            <a:ext cx="11017466" cy="1187376"/>
          </a:xfrm>
        </p:spPr>
        <p:txBody>
          <a:bodyPr>
            <a:noAutofit/>
          </a:bodyPr>
          <a:lstStyle/>
          <a:p>
            <a:pPr algn="l"/>
            <a:endParaRPr lang="en-GB" sz="2800" b="1" dirty="0">
              <a:solidFill>
                <a:srgbClr val="2B439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EC0D7E-652B-40C9-B72F-AF93FA822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109" y="2806369"/>
            <a:ext cx="11017466" cy="268704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5400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MUCHAS GRACIAS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48798381-ED4B-4780-841D-7920E52CE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5118" y="5432612"/>
            <a:ext cx="2463070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952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IT presentación.pptx" id="{F6572D4D-CAE9-4BC0-9356-55C3EEAC96C2}" vid="{3A117F2D-1365-4A6E-BA26-AEB9BA8E9B4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BCFB8B55C4A14CB268B93FF9E2504C" ma:contentTypeVersion="12" ma:contentTypeDescription="Create a new document." ma:contentTypeScope="" ma:versionID="1c6fd8ba0385039ed1d6864591f42697">
  <xsd:schema xmlns:xsd="http://www.w3.org/2001/XMLSchema" xmlns:xs="http://www.w3.org/2001/XMLSchema" xmlns:p="http://schemas.microsoft.com/office/2006/metadata/properties" xmlns:ns2="31001169-b48e-4ec6-8596-fa845c4d8491" xmlns:ns3="c65bd48e-41b6-473b-a60b-3eb76fe9760e" targetNamespace="http://schemas.microsoft.com/office/2006/metadata/properties" ma:root="true" ma:fieldsID="e218064f9dea6a44fbacf5be3ef09854" ns2:_="" ns3:_="">
    <xsd:import namespace="31001169-b48e-4ec6-8596-fa845c4d8491"/>
    <xsd:import namespace="c65bd48e-41b6-473b-a60b-3eb76fe976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001169-b48e-4ec6-8596-fa845c4d84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5bd48e-41b6-473b-a60b-3eb76fe9760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B0F4CE-871A-4A3B-BF12-E10E421B3F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2B20FF-617A-4C49-B61E-3B42B1FBE3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001169-b48e-4ec6-8596-fa845c4d8491"/>
    <ds:schemaRef ds:uri="c65bd48e-41b6-473b-a60b-3eb76fe976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OIT presentacion_60</Template>
  <TotalTime>0</TotalTime>
  <Words>503</Words>
  <Application>Microsoft Office PowerPoint</Application>
  <PresentationFormat>Custom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Noto Sans</vt:lpstr>
      <vt:lpstr>Tema de Office</vt:lpstr>
      <vt:lpstr>Recomendación 208 de la OIT sobre los aprendizajes de calidad.   Principios rectores, ideas fuerza, oportunidades e implicancias para Paraguay. </vt:lpstr>
      <vt:lpstr>PowerPoint Presentation</vt:lpstr>
      <vt:lpstr>Principios e ideas fuerza de la Recomendación 208</vt:lpstr>
      <vt:lpstr>Principios e ideas fuerza de la Recomendación 208</vt:lpstr>
      <vt:lpstr>Principios e ideas fuerza de la Recomendación 208</vt:lpstr>
      <vt:lpstr>Principios e ideas fuerza de la Recomendación 208</vt:lpstr>
      <vt:lpstr>Principios e ideas fuerza de la Recomendación 208</vt:lpstr>
      <vt:lpstr>Implicancias para Paraguay</vt:lpstr>
      <vt:lpstr>PowerPoint Presentation</vt:lpstr>
    </vt:vector>
  </TitlesOfParts>
  <Company>ILO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  Title here 40 pt.</dc:title>
  <dc:creator>Graña, Gonzalo</dc:creator>
  <cp:lastModifiedBy>Graña, Gonzalo</cp:lastModifiedBy>
  <cp:revision>18</cp:revision>
  <cp:lastPrinted>2024-06-10T20:30:47Z</cp:lastPrinted>
  <dcterms:created xsi:type="dcterms:W3CDTF">2023-03-13T17:29:44Z</dcterms:created>
  <dcterms:modified xsi:type="dcterms:W3CDTF">2024-09-17T00:07:19Z</dcterms:modified>
</cp:coreProperties>
</file>